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13" r:id="rId3"/>
    <p:sldId id="515" r:id="rId4"/>
    <p:sldId id="518" r:id="rId5"/>
    <p:sldId id="516" r:id="rId6"/>
    <p:sldId id="519" r:id="rId7"/>
    <p:sldId id="520" r:id="rId8"/>
    <p:sldId id="521" r:id="rId9"/>
    <p:sldId id="522" r:id="rId10"/>
    <p:sldId id="523" r:id="rId11"/>
    <p:sldId id="524" r:id="rId12"/>
    <p:sldId id="503" r:id="rId13"/>
    <p:sldId id="525" r:id="rId14"/>
    <p:sldId id="526" r:id="rId15"/>
    <p:sldId id="527" r:id="rId16"/>
    <p:sldId id="528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B337BC4F-8DF7-4899-9594-FD1D2B81334B}"/>
  </pc:docChgLst>
  <pc:docChgLst>
    <pc:chgData name="IVA Palčić Strčić" userId="ba6dff45-8d8f-4a43-b954-a00cf4685489" providerId="ADAL" clId="{676F905F-CAB3-448F-96FE-20F175BA9CB0}"/>
    <pc:docChg chg="modSld">
      <pc:chgData name="IVA Palčić Strčić" userId="ba6dff45-8d8f-4a43-b954-a00cf4685489" providerId="ADAL" clId="{676F905F-CAB3-448F-96FE-20F175BA9CB0}" dt="2021-09-18T18:59:48.972" v="13" actId="20577"/>
      <pc:docMkLst>
        <pc:docMk/>
      </pc:docMkLst>
      <pc:sldChg chg="modSp">
        <pc:chgData name="IVA Palčić Strčić" userId="ba6dff45-8d8f-4a43-b954-a00cf4685489" providerId="ADAL" clId="{676F905F-CAB3-448F-96FE-20F175BA9CB0}" dt="2021-09-18T18:59:42.115" v="12" actId="20577"/>
        <pc:sldMkLst>
          <pc:docMk/>
          <pc:sldMk cId="3405702764" sldId="503"/>
        </pc:sldMkLst>
        <pc:spChg chg="mod">
          <ac:chgData name="IVA Palčić Strčić" userId="ba6dff45-8d8f-4a43-b954-a00cf4685489" providerId="ADAL" clId="{676F905F-CAB3-448F-96FE-20F175BA9CB0}" dt="2021-09-18T18:59:42.115" v="12" actId="20577"/>
          <ac:spMkLst>
            <pc:docMk/>
            <pc:sldMk cId="3405702764" sldId="503"/>
            <ac:spMk id="18" creationId="{8619A0A9-4971-4637-BA0B-39A4F5D24D27}"/>
          </ac:spMkLst>
        </pc:spChg>
      </pc:sldChg>
      <pc:sldChg chg="modSp">
        <pc:chgData name="IVA Palčić Strčić" userId="ba6dff45-8d8f-4a43-b954-a00cf4685489" providerId="ADAL" clId="{676F905F-CAB3-448F-96FE-20F175BA9CB0}" dt="2021-09-18T18:51:10.134" v="1" actId="20577"/>
        <pc:sldMkLst>
          <pc:docMk/>
          <pc:sldMk cId="3994380454" sldId="513"/>
        </pc:sldMkLst>
        <pc:spChg chg="mod">
          <ac:chgData name="IVA Palčić Strčić" userId="ba6dff45-8d8f-4a43-b954-a00cf4685489" providerId="ADAL" clId="{676F905F-CAB3-448F-96FE-20F175BA9CB0}" dt="2021-09-18T18:51:10.134" v="1" actId="20577"/>
          <ac:spMkLst>
            <pc:docMk/>
            <pc:sldMk cId="3994380454" sldId="513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676F905F-CAB3-448F-96FE-20F175BA9CB0}" dt="2021-09-18T18:51:19.481" v="2" actId="6549"/>
        <pc:sldMkLst>
          <pc:docMk/>
          <pc:sldMk cId="3013824492" sldId="515"/>
        </pc:sldMkLst>
        <pc:spChg chg="mod">
          <ac:chgData name="IVA Palčić Strčić" userId="ba6dff45-8d8f-4a43-b954-a00cf4685489" providerId="ADAL" clId="{676F905F-CAB3-448F-96FE-20F175BA9CB0}" dt="2021-09-18T18:51:19.481" v="2" actId="6549"/>
          <ac:spMkLst>
            <pc:docMk/>
            <pc:sldMk cId="3013824492" sldId="515"/>
            <ac:spMk id="6" creationId="{010AB125-9086-4261-98B4-FC5A0801347C}"/>
          </ac:spMkLst>
        </pc:spChg>
      </pc:sldChg>
      <pc:sldChg chg="modSp">
        <pc:chgData name="IVA Palčić Strčić" userId="ba6dff45-8d8f-4a43-b954-a00cf4685489" providerId="ADAL" clId="{676F905F-CAB3-448F-96FE-20F175BA9CB0}" dt="2021-09-18T18:52:11.402" v="8" actId="20577"/>
        <pc:sldMkLst>
          <pc:docMk/>
          <pc:sldMk cId="3909833105" sldId="516"/>
        </pc:sldMkLst>
        <pc:spChg chg="mod">
          <ac:chgData name="IVA Palčić Strčić" userId="ba6dff45-8d8f-4a43-b954-a00cf4685489" providerId="ADAL" clId="{676F905F-CAB3-448F-96FE-20F175BA9CB0}" dt="2021-09-18T18:52:11.402" v="8" actId="20577"/>
          <ac:spMkLst>
            <pc:docMk/>
            <pc:sldMk cId="3909833105" sldId="516"/>
            <ac:spMk id="7" creationId="{366C3C51-3EB9-400B-8A3E-D5267FAE3906}"/>
          </ac:spMkLst>
        </pc:spChg>
      </pc:sldChg>
      <pc:sldChg chg="modSp">
        <pc:chgData name="IVA Palčić Strčić" userId="ba6dff45-8d8f-4a43-b954-a00cf4685489" providerId="ADAL" clId="{676F905F-CAB3-448F-96FE-20F175BA9CB0}" dt="2021-09-18T18:52:00.272" v="5" actId="20577"/>
        <pc:sldMkLst>
          <pc:docMk/>
          <pc:sldMk cId="2177987563" sldId="518"/>
        </pc:sldMkLst>
        <pc:spChg chg="mod">
          <ac:chgData name="IVA Palčić Strčić" userId="ba6dff45-8d8f-4a43-b954-a00cf4685489" providerId="ADAL" clId="{676F905F-CAB3-448F-96FE-20F175BA9CB0}" dt="2021-09-18T18:52:00.272" v="5" actId="20577"/>
          <ac:spMkLst>
            <pc:docMk/>
            <pc:sldMk cId="2177987563" sldId="518"/>
            <ac:spMk id="7" creationId="{366C3C51-3EB9-400B-8A3E-D5267FAE3906}"/>
          </ac:spMkLst>
        </pc:spChg>
      </pc:sldChg>
      <pc:sldChg chg="modSp">
        <pc:chgData name="IVA Palčić Strčić" userId="ba6dff45-8d8f-4a43-b954-a00cf4685489" providerId="ADAL" clId="{676F905F-CAB3-448F-96FE-20F175BA9CB0}" dt="2021-09-18T18:54:42.759" v="10" actId="20577"/>
        <pc:sldMkLst>
          <pc:docMk/>
          <pc:sldMk cId="1526124315" sldId="521"/>
        </pc:sldMkLst>
        <pc:spChg chg="mod">
          <ac:chgData name="IVA Palčić Strčić" userId="ba6dff45-8d8f-4a43-b954-a00cf4685489" providerId="ADAL" clId="{676F905F-CAB3-448F-96FE-20F175BA9CB0}" dt="2021-09-18T18:54:42.759" v="10" actId="20577"/>
          <ac:spMkLst>
            <pc:docMk/>
            <pc:sldMk cId="1526124315" sldId="521"/>
            <ac:spMk id="9" creationId="{C46A9DB6-C673-4441-B49C-E561CF75FA4A}"/>
          </ac:spMkLst>
        </pc:spChg>
        <pc:spChg chg="mod">
          <ac:chgData name="IVA Palčić Strčić" userId="ba6dff45-8d8f-4a43-b954-a00cf4685489" providerId="ADAL" clId="{676F905F-CAB3-448F-96FE-20F175BA9CB0}" dt="2021-09-18T18:54:32.577" v="9" actId="20577"/>
          <ac:spMkLst>
            <pc:docMk/>
            <pc:sldMk cId="1526124315" sldId="521"/>
            <ac:spMk id="11" creationId="{562082C7-4464-4434-A160-06EF99103D8F}"/>
          </ac:spMkLst>
        </pc:spChg>
      </pc:sldChg>
      <pc:sldChg chg="modSp">
        <pc:chgData name="IVA Palčić Strčić" userId="ba6dff45-8d8f-4a43-b954-a00cf4685489" providerId="ADAL" clId="{676F905F-CAB3-448F-96FE-20F175BA9CB0}" dt="2021-09-18T18:59:48.972" v="13" actId="20577"/>
        <pc:sldMkLst>
          <pc:docMk/>
          <pc:sldMk cId="3032067690" sldId="525"/>
        </pc:sldMkLst>
        <pc:spChg chg="mod">
          <ac:chgData name="IVA Palčić Strčić" userId="ba6dff45-8d8f-4a43-b954-a00cf4685489" providerId="ADAL" clId="{676F905F-CAB3-448F-96FE-20F175BA9CB0}" dt="2021-09-18T18:59:48.972" v="13" actId="20577"/>
          <ac:spMkLst>
            <pc:docMk/>
            <pc:sldMk cId="3032067690" sldId="525"/>
            <ac:spMk id="18" creationId="{8619A0A9-4971-4637-BA0B-39A4F5D24D27}"/>
          </ac:spMkLst>
        </pc:spChg>
      </pc:sldChg>
    </pc:docChg>
  </pc:docChgLst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">
        <pc:chgData name="Siniša Vuksan" userId="3af124f9-b8e7-46e3-9422-21ae1d17ac0b" providerId="ADAL" clId="{1D7BEF69-AB5B-4956-BAB9-84E52471B6A7}" dt="2021-08-31T09:06:32.609" v="1060" actId="20577"/>
        <pc:sldMkLst>
          <pc:docMk/>
          <pc:sldMk cId="3405702764" sldId="503"/>
        </pc:sldMkLst>
        <pc:spChg chg="mod">
          <ac:chgData name="Siniša Vuksan" userId="3af124f9-b8e7-46e3-9422-21ae1d17ac0b" providerId="ADAL" clId="{1D7BEF69-AB5B-4956-BAB9-84E52471B6A7}" dt="2021-08-31T09:06:32.609" v="1060" actId="20577"/>
          <ac:spMkLst>
            <pc:docMk/>
            <pc:sldMk cId="3405702764" sldId="503"/>
            <ac:spMk id="18" creationId="{8619A0A9-4971-4637-BA0B-39A4F5D24D27}"/>
          </ac:spMkLst>
        </pc:spChg>
      </pc:sldChg>
    </pc:docChg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fc2c9ae-d9f1-4078-99ae-7fdb3b517ad5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rpgja5un21" TargetMode="External"/><Relationship Id="rId4" Type="http://schemas.openxmlformats.org/officeDocument/2006/relationships/hyperlink" Target="https://wordwall.net/play/11267/515/82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Emotions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502588" y="596974"/>
            <a:ext cx="2625006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match the headings</a:t>
            </a:r>
            <a:r>
              <a:rPr lang="hr-HR" sz="2000" b="1" dirty="0"/>
              <a:t> </a:t>
            </a:r>
            <a:r>
              <a:rPr lang="en-US" sz="2000" b="1" dirty="0"/>
              <a:t>with the chapters.</a:t>
            </a:r>
            <a:br>
              <a:rPr lang="hr-HR" sz="2000" b="1" dirty="0"/>
            </a:br>
            <a:r>
              <a:rPr lang="hr-HR" sz="2000" i="1" dirty="0"/>
              <a:t>Pročitaj tekst </a:t>
            </a:r>
            <a:r>
              <a:rPr lang="pl-PL" sz="2000" i="1" dirty="0"/>
              <a:t>i upari podnaslove s odlomcima u tekstu.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480296"/>
            <a:ext cx="4839054" cy="6163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emotions? </a:t>
            </a:r>
            <a:br>
              <a:rPr lang="hr-HR" sz="2000" b="1" dirty="0"/>
            </a:br>
            <a:r>
              <a:rPr lang="hr-HR" sz="2000" i="1" dirty="0"/>
              <a:t>Što su osjećaji?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 we need emotions?</a:t>
            </a:r>
            <a:br>
              <a:rPr lang="hr-HR" sz="2000" b="1" dirty="0"/>
            </a:br>
            <a:r>
              <a:rPr lang="hr-HR" sz="2000" i="1" dirty="0"/>
              <a:t>Zašto trebamo osjećaje?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Which emotions help us solve problems?</a:t>
            </a:r>
            <a:br>
              <a:rPr lang="hr-HR" sz="2000" b="1" dirty="0"/>
            </a:br>
            <a:r>
              <a:rPr lang="hr-HR" sz="2000" i="1" dirty="0"/>
              <a:t>Koji osjećaji nam pomažu u rješavanju problema?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emotions help us connect to other people? </a:t>
            </a:r>
            <a:br>
              <a:rPr lang="hr-HR" sz="2000" b="1" dirty="0"/>
            </a:br>
            <a:r>
              <a:rPr lang="hr-HR" sz="2000" i="1" dirty="0"/>
              <a:t>Koji osjećaji nam pomažu da se povežemo s drugim ljudima?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emotions help us stay safe from danger? </a:t>
            </a:r>
            <a:br>
              <a:rPr lang="hr-HR" sz="2000" b="1" dirty="0"/>
            </a:br>
            <a:r>
              <a:rPr lang="hr-HR" sz="2000" i="1" dirty="0"/>
              <a:t>Koji osjećaji nam pomažu kako bismo ostali sigurno od opasnosti?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emotions motivate us for action?</a:t>
            </a:r>
            <a:br>
              <a:rPr lang="hr-HR" sz="2000" b="1" dirty="0"/>
            </a:br>
            <a:r>
              <a:rPr lang="hr-HR" sz="2000" i="1" dirty="0"/>
              <a:t>Koji osjećaji nas motiviraju na akciju?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jealousy</a:t>
            </a:r>
            <a:r>
              <a:rPr lang="hr-HR" sz="2000" b="1" dirty="0"/>
              <a:t>?</a:t>
            </a:r>
            <a:br>
              <a:rPr lang="hr-HR" sz="2000" b="1" i="1" dirty="0"/>
            </a:br>
            <a:r>
              <a:rPr lang="hr-HR" sz="2000" i="1" dirty="0"/>
              <a:t>Što je ljubomora?</a:t>
            </a:r>
            <a:endParaRPr lang="hr-HR" sz="20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51"/>
            <a:ext cx="4865796" cy="687453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738" y="107634"/>
            <a:ext cx="7149575" cy="66427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5BE2353-CAD7-4CD3-850A-81D98B25BD72}"/>
              </a:ext>
            </a:extLst>
          </p:cNvPr>
          <p:cNvSpPr txBox="1">
            <a:spLocks/>
          </p:cNvSpPr>
          <p:nvPr/>
        </p:nvSpPr>
        <p:spPr>
          <a:xfrm>
            <a:off x="2209799" y="2305799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7B24D31-CBA2-4DA4-B2B4-FD0265908603}"/>
              </a:ext>
            </a:extLst>
          </p:cNvPr>
          <p:cNvSpPr txBox="1">
            <a:spLocks/>
          </p:cNvSpPr>
          <p:nvPr/>
        </p:nvSpPr>
        <p:spPr>
          <a:xfrm>
            <a:off x="5818978" y="269834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5DF17B59-A5D3-4C41-B077-7702B6DC84FF}"/>
              </a:ext>
            </a:extLst>
          </p:cNvPr>
          <p:cNvSpPr txBox="1">
            <a:spLocks/>
          </p:cNvSpPr>
          <p:nvPr/>
        </p:nvSpPr>
        <p:spPr>
          <a:xfrm>
            <a:off x="5815148" y="446673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6174E4D-D177-4A36-8F51-1AF66C65FD60}"/>
              </a:ext>
            </a:extLst>
          </p:cNvPr>
          <p:cNvSpPr txBox="1">
            <a:spLocks/>
          </p:cNvSpPr>
          <p:nvPr/>
        </p:nvSpPr>
        <p:spPr>
          <a:xfrm>
            <a:off x="2209798" y="509756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605FD98E-EA0C-41D7-8318-25ADEA1A0C4F}"/>
              </a:ext>
            </a:extLst>
          </p:cNvPr>
          <p:cNvSpPr txBox="1">
            <a:spLocks/>
          </p:cNvSpPr>
          <p:nvPr/>
        </p:nvSpPr>
        <p:spPr>
          <a:xfrm>
            <a:off x="2209798" y="382582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A9C1992-26E3-420C-B446-06EBF1ED0AD4}"/>
              </a:ext>
            </a:extLst>
          </p:cNvPr>
          <p:cNvSpPr txBox="1">
            <a:spLocks/>
          </p:cNvSpPr>
          <p:nvPr/>
        </p:nvSpPr>
        <p:spPr>
          <a:xfrm>
            <a:off x="2209798" y="6374688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6464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9129"/>
            <a:ext cx="4879353" cy="68971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33" y="129840"/>
            <a:ext cx="4478519" cy="36366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5016138" y="271918"/>
            <a:ext cx="7175862" cy="3854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answer the questions</a:t>
            </a:r>
            <a:r>
              <a:rPr lang="hr-HR" sz="2000" b="1" dirty="0"/>
              <a:t> </a:t>
            </a:r>
            <a:r>
              <a:rPr lang="en-US" sz="2000" b="1" dirty="0"/>
              <a:t>in your notebook.</a:t>
            </a:r>
            <a:br>
              <a:rPr lang="hr-HR" sz="2000" i="1" dirty="0"/>
            </a:br>
            <a:r>
              <a:rPr lang="hr-HR" sz="2000" i="1" dirty="0"/>
              <a:t>Pročitaj tekst ponovno i odgovori na pitanja punom rečenicom u svoje bilježnice.</a:t>
            </a:r>
          </a:p>
          <a:p>
            <a:pPr marL="0" indent="0">
              <a:buNone/>
            </a:pPr>
            <a:r>
              <a:rPr lang="hr-HR" sz="2000" i="1" dirty="0"/>
              <a:t>1 Kada osjećamo ljubomoru?</a:t>
            </a:r>
          </a:p>
          <a:p>
            <a:pPr marL="0" indent="0">
              <a:buNone/>
            </a:pPr>
            <a:r>
              <a:rPr lang="hr-HR" sz="2000" i="1" dirty="0"/>
              <a:t>2 Zašto ljubomora postoji?</a:t>
            </a:r>
          </a:p>
          <a:p>
            <a:pPr marL="0" indent="0">
              <a:buNone/>
            </a:pPr>
            <a:r>
              <a:rPr lang="hr-HR" sz="2000" i="1" dirty="0"/>
              <a:t>3 Što se događa kad u odnosu ima previše ljubomore?</a:t>
            </a:r>
          </a:p>
          <a:p>
            <a:pPr marL="0" indent="0">
              <a:buNone/>
            </a:pPr>
            <a:r>
              <a:rPr lang="hr-HR" sz="2000" i="1" dirty="0"/>
              <a:t>4 Što trebate učiniti kada postanete ljubomorni?</a:t>
            </a:r>
          </a:p>
          <a:p>
            <a:pPr marL="0" indent="0">
              <a:buNone/>
            </a:pPr>
            <a:r>
              <a:rPr lang="hr-HR" sz="2000" i="1" dirty="0"/>
              <a:t>5 Zašto razgovor o ljubomori ponekad nije dobra ideja?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AE858AB0-57DE-4D4A-B96C-34101C11D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834" y="4061012"/>
            <a:ext cx="4502780" cy="27476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E3BE1D6-5231-4D1B-B5C7-E8C0F274482C}"/>
              </a:ext>
            </a:extLst>
          </p:cNvPr>
          <p:cNvSpPr txBox="1">
            <a:spLocks/>
          </p:cNvSpPr>
          <p:nvPr/>
        </p:nvSpPr>
        <p:spPr>
          <a:xfrm>
            <a:off x="5128662" y="4061012"/>
            <a:ext cx="7175862" cy="3854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to find out what jealous people</a:t>
            </a:r>
            <a:r>
              <a:rPr lang="hr-HR" sz="2000" b="1" dirty="0"/>
              <a:t> </a:t>
            </a:r>
            <a:r>
              <a:rPr lang="en-US" sz="2000" b="1" dirty="0"/>
              <a:t>sometimes do.</a:t>
            </a:r>
            <a:br>
              <a:rPr lang="hr-HR" sz="2000" i="1" dirty="0"/>
            </a:br>
            <a:r>
              <a:rPr lang="hr-HR" sz="2000" i="1" dirty="0"/>
              <a:t>Što ljubomorni ljudi ponekad rade?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28E0A72-6D29-4DCD-98C7-938103C7CD12}"/>
              </a:ext>
            </a:extLst>
          </p:cNvPr>
          <p:cNvSpPr txBox="1">
            <a:spLocks/>
          </p:cNvSpPr>
          <p:nvPr/>
        </p:nvSpPr>
        <p:spPr>
          <a:xfrm>
            <a:off x="1847611" y="461222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9BD01C2-AA4E-43C9-93D5-94A27E27E5DE}"/>
              </a:ext>
            </a:extLst>
          </p:cNvPr>
          <p:cNvSpPr txBox="1">
            <a:spLocks/>
          </p:cNvSpPr>
          <p:nvPr/>
        </p:nvSpPr>
        <p:spPr>
          <a:xfrm>
            <a:off x="1847612" y="633848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16075D2-E018-402D-A164-19E83077B7D3}"/>
              </a:ext>
            </a:extLst>
          </p:cNvPr>
          <p:cNvSpPr txBox="1">
            <a:spLocks/>
          </p:cNvSpPr>
          <p:nvPr/>
        </p:nvSpPr>
        <p:spPr>
          <a:xfrm>
            <a:off x="1847611" y="529990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BC97B48-F761-4348-A2B3-6DC3500B00C7}"/>
              </a:ext>
            </a:extLst>
          </p:cNvPr>
          <p:cNvSpPr txBox="1">
            <a:spLocks/>
          </p:cNvSpPr>
          <p:nvPr/>
        </p:nvSpPr>
        <p:spPr>
          <a:xfrm>
            <a:off x="1847611" y="495886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4F65452-0DAA-41DC-B7D2-C916015BB4DE}"/>
              </a:ext>
            </a:extLst>
          </p:cNvPr>
          <p:cNvSpPr txBox="1">
            <a:spLocks/>
          </p:cNvSpPr>
          <p:nvPr/>
        </p:nvSpPr>
        <p:spPr>
          <a:xfrm>
            <a:off x="1847611" y="5993189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F89DF11-F518-4CBF-8F48-0B0A09F64991}"/>
              </a:ext>
            </a:extLst>
          </p:cNvPr>
          <p:cNvSpPr txBox="1">
            <a:spLocks/>
          </p:cNvSpPr>
          <p:nvPr/>
        </p:nvSpPr>
        <p:spPr>
          <a:xfrm>
            <a:off x="5128661" y="4693863"/>
            <a:ext cx="5646915" cy="24868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 naljutiti se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 špijunirati partnera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 čitati poruke drugih ljudi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 započeti svađu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 vikati na partnera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 prijetiti drugim ljudima</a:t>
            </a:r>
          </a:p>
        </p:txBody>
      </p:sp>
    </p:spTree>
    <p:extLst>
      <p:ext uri="{BB962C8B-B14F-4D97-AF65-F5344CB8AC3E}">
        <p14:creationId xmlns:p14="http://schemas.microsoft.com/office/powerpoint/2010/main" val="73713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1" grpId="0" uiExpand="1" build="p"/>
      <p:bldP spid="12" grpId="0"/>
      <p:bldP spid="13" grpId="0"/>
      <p:bldP spid="14" grpId="0"/>
      <p:bldP spid="15" grpId="0"/>
      <p:bldP spid="16" grpId="0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-37355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1030863"/>
            <a:ext cx="11824416" cy="60154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https://www.e-sfera.hr/dodatni-digitalni-sadrzaji/4fc2c9ae-d9f1-4078-99ae-7fdb3b517ad5/</a:t>
            </a:r>
            <a:br>
              <a:rPr lang="hr-HR" sz="2000" u="sng" dirty="0"/>
            </a:br>
            <a:br>
              <a:rPr lang="hr-HR" sz="2000" u="sng" dirty="0"/>
            </a:br>
            <a:r>
              <a:rPr lang="en-US" sz="2000" b="1" u="sng" dirty="0"/>
              <a:t>How do we see ourselves</a:t>
            </a:r>
            <a:r>
              <a:rPr lang="hr-HR" sz="2000" b="1" u="sng" dirty="0"/>
              <a:t>?</a:t>
            </a:r>
          </a:p>
          <a:p>
            <a:pPr marL="0" indent="0" algn="ctr">
              <a:buNone/>
            </a:pPr>
            <a:r>
              <a:rPr lang="hr-HR" sz="2000" i="1" dirty="0"/>
              <a:t>Mi sebe ponekad vidimo i doživljavamo na drugačiji način od načina kako nas vidi i doživljava naša okolina – roditelji, prijatelji, učitelji.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Pročitaj </a:t>
            </a:r>
            <a:r>
              <a:rPr lang="en-US" sz="2000" i="1" dirty="0" err="1"/>
              <a:t>tekst</a:t>
            </a:r>
            <a:r>
              <a:rPr lang="en-US" sz="2000" i="1" dirty="0"/>
              <a:t> u </a:t>
            </a:r>
            <a:r>
              <a:rPr lang="en-US" sz="2000" i="1" dirty="0" err="1"/>
              <a:t>kojemu</a:t>
            </a:r>
            <a:r>
              <a:rPr lang="en-US" sz="2000" i="1" dirty="0"/>
              <a:t> Finley, Isla </a:t>
            </a:r>
            <a:r>
              <a:rPr lang="en-US" sz="2000" i="1" dirty="0" err="1"/>
              <a:t>i</a:t>
            </a:r>
            <a:r>
              <a:rPr lang="en-US" sz="2000" i="1" dirty="0"/>
              <a:t> Leo</a:t>
            </a:r>
            <a:r>
              <a:rPr lang="hr-HR" sz="2000" i="1" dirty="0"/>
              <a:t> </a:t>
            </a:r>
            <a:r>
              <a:rPr lang="en-US" sz="2000" i="1" dirty="0" err="1"/>
              <a:t>opisuju</a:t>
            </a:r>
            <a:r>
              <a:rPr lang="en-US" sz="2000" i="1" dirty="0"/>
              <a:t> </a:t>
            </a:r>
            <a:r>
              <a:rPr lang="en-US" sz="2000" i="1" dirty="0" err="1"/>
              <a:t>sebe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tri </a:t>
            </a:r>
            <a:r>
              <a:rPr lang="en-US" sz="2000" i="1" dirty="0" err="1"/>
              <a:t>različita</a:t>
            </a:r>
            <a:r>
              <a:rPr lang="en-US" sz="2000" i="1" dirty="0"/>
              <a:t> </a:t>
            </a:r>
            <a:r>
              <a:rPr lang="en-US" sz="2000" i="1" dirty="0" err="1"/>
              <a:t>načina</a:t>
            </a:r>
            <a:r>
              <a:rPr lang="hr-HR" sz="2000" i="1" dirty="0"/>
              <a:t>,</a:t>
            </a:r>
            <a:r>
              <a:rPr lang="en-US" sz="2000" i="1" dirty="0"/>
              <a:t> </a:t>
            </a:r>
            <a:r>
              <a:rPr lang="en-US" sz="2000" i="1" dirty="0" err="1"/>
              <a:t>tj</a:t>
            </a:r>
            <a:r>
              <a:rPr lang="en-US" sz="2000" i="1" dirty="0"/>
              <a:t>. </a:t>
            </a:r>
            <a:r>
              <a:rPr lang="en-US" sz="2000" i="1" dirty="0" err="1"/>
              <a:t>prema</a:t>
            </a:r>
            <a:r>
              <a:rPr lang="en-US" sz="2000" i="1" dirty="0"/>
              <a:t> </a:t>
            </a:r>
            <a:r>
              <a:rPr lang="en-US" sz="2000" i="1" dirty="0" err="1"/>
              <a:t>krvnoj</a:t>
            </a:r>
            <a:r>
              <a:rPr lang="hr-HR" sz="2000" i="1" dirty="0"/>
              <a:t> </a:t>
            </a:r>
            <a:r>
              <a:rPr lang="en-US" sz="2000" i="1" dirty="0" err="1"/>
              <a:t>grupi</a:t>
            </a:r>
            <a:r>
              <a:rPr lang="en-US" sz="2000" i="1" dirty="0"/>
              <a:t>, </a:t>
            </a:r>
            <a:r>
              <a:rPr lang="en-US" sz="2000" i="1" dirty="0" err="1"/>
              <a:t>numerologiji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horoskopu</a:t>
            </a:r>
            <a:r>
              <a:rPr lang="en-US" sz="2000" i="1" dirty="0"/>
              <a:t>. </a:t>
            </a:r>
            <a:br>
              <a:rPr lang="hr-HR" sz="2000" i="1" dirty="0"/>
            </a:br>
            <a:br>
              <a:rPr lang="hr-HR" sz="2000" i="1" dirty="0"/>
            </a:br>
            <a:r>
              <a:rPr lang="en-US" sz="2000" i="1" dirty="0" err="1"/>
              <a:t>Nakon</a:t>
            </a:r>
            <a:r>
              <a:rPr lang="en-US" sz="2000" i="1" dirty="0"/>
              <a:t> </a:t>
            </a:r>
            <a:r>
              <a:rPr lang="en-US" sz="2000" i="1" dirty="0" err="1"/>
              <a:t>čitanja</a:t>
            </a:r>
            <a:r>
              <a:rPr lang="hr-HR" sz="2000" i="1" dirty="0"/>
              <a:t> </a:t>
            </a:r>
            <a:r>
              <a:rPr lang="en-US" sz="2000" i="1" dirty="0" err="1"/>
              <a:t>odgov</a:t>
            </a:r>
            <a:r>
              <a:rPr lang="hr-HR" sz="2000" i="1" dirty="0"/>
              <a:t>ori </a:t>
            </a:r>
            <a:r>
              <a:rPr lang="en-US" sz="2000" i="1" dirty="0" err="1"/>
              <a:t>na</a:t>
            </a:r>
            <a:r>
              <a:rPr lang="en-US" sz="2000" i="1" dirty="0"/>
              <a:t> </a:t>
            </a:r>
            <a:r>
              <a:rPr lang="en-US" sz="2000" i="1" dirty="0" err="1"/>
              <a:t>pitanja</a:t>
            </a:r>
            <a:r>
              <a:rPr lang="hr-HR" sz="2000" i="1" dirty="0"/>
              <a:t>:</a:t>
            </a:r>
          </a:p>
          <a:p>
            <a:pPr marL="0" indent="0" algn="ctr">
              <a:buNone/>
            </a:pPr>
            <a:r>
              <a:rPr lang="en-US" sz="2000" b="1" dirty="0"/>
              <a:t> Which two children</a:t>
            </a:r>
            <a:r>
              <a:rPr lang="hr-HR" sz="2000" b="1" dirty="0"/>
              <a:t> </a:t>
            </a:r>
            <a:r>
              <a:rPr lang="en-US" sz="2000" b="1" dirty="0"/>
              <a:t>wanted to know more about their names? </a:t>
            </a:r>
            <a:br>
              <a:rPr lang="hr-HR" sz="2000" b="1" dirty="0"/>
            </a:br>
            <a:r>
              <a:rPr lang="hr-HR" sz="2000" i="1" dirty="0"/>
              <a:t>Koja djeca su željela saznati više o svojim imenima?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two asked their parents for help? </a:t>
            </a:r>
            <a:r>
              <a:rPr lang="hr-HR" sz="2000" i="1" dirty="0"/>
              <a:t>Kojih dvoje djece su tražili roditelje za pomoć?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Which two took</a:t>
            </a:r>
            <a:r>
              <a:rPr lang="hr-HR" sz="2000" b="1" dirty="0"/>
              <a:t> </a:t>
            </a:r>
            <a:r>
              <a:rPr lang="en-US" sz="2000" b="1" dirty="0"/>
              <a:t>a more scientific approach? </a:t>
            </a:r>
            <a:r>
              <a:rPr lang="hr-HR" sz="2000" i="1" dirty="0"/>
              <a:t>Kojih dvoje je svemu pristupilo znanstveno?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Which two did not</a:t>
            </a:r>
            <a:r>
              <a:rPr lang="hr-HR" sz="2000" b="1" dirty="0"/>
              <a:t> </a:t>
            </a:r>
            <a:r>
              <a:rPr lang="en-US" sz="2000" b="1" dirty="0"/>
              <a:t>completely agree with the result of their research?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Kojih dvoje se nisu baš složili u potpunosti sa rezultatima istraživanja?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Which two mention their own negative traits?</a:t>
            </a:r>
            <a:r>
              <a:rPr lang="hr-HR" sz="2000" b="1" dirty="0"/>
              <a:t> </a:t>
            </a:r>
            <a:r>
              <a:rPr lang="hr-HR" sz="2000" i="1" dirty="0"/>
              <a:t>Kojih dvoje spominju vlastite nedostatke?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What three personality adjectives would you use</a:t>
            </a:r>
            <a:r>
              <a:rPr lang="hr-HR" sz="2000" b="1" dirty="0"/>
              <a:t> </a:t>
            </a:r>
            <a:r>
              <a:rPr lang="en-US" sz="2000" b="1" dirty="0"/>
              <a:t>to describe each child? </a:t>
            </a:r>
            <a:br>
              <a:rPr lang="hr-HR" sz="2000" b="1" dirty="0"/>
            </a:br>
            <a:r>
              <a:rPr lang="hr-HR" sz="2000" i="1" dirty="0"/>
              <a:t>Koja tri pridjeva bi koristio za opis svakog djeteta? 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Who would you like to</a:t>
            </a:r>
            <a:r>
              <a:rPr lang="hr-HR" sz="2000" b="1" dirty="0"/>
              <a:t> </a:t>
            </a:r>
            <a:r>
              <a:rPr lang="en-US" sz="2000" b="1" dirty="0"/>
              <a:t>hang out with most? Why?</a:t>
            </a:r>
            <a:r>
              <a:rPr lang="hr-HR" sz="2000" b="1" dirty="0"/>
              <a:t> </a:t>
            </a:r>
            <a:r>
              <a:rPr lang="hr-HR" sz="2000" i="1" dirty="0"/>
              <a:t>S kim bi se najviše želio družiti? Zašto?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-373558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1030863"/>
            <a:ext cx="11824416" cy="6015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blood</a:t>
            </a:r>
            <a:r>
              <a:rPr lang="hr-HR" sz="2000" b="1" dirty="0"/>
              <a:t> </a:t>
            </a:r>
            <a:r>
              <a:rPr lang="hr-HR" sz="2000" b="1" dirty="0" err="1"/>
              <a:t>type</a:t>
            </a:r>
            <a:r>
              <a:rPr lang="hr-HR" sz="2000" b="1" dirty="0"/>
              <a:t>, </a:t>
            </a:r>
            <a:r>
              <a:rPr lang="hr-HR" sz="2000" b="1" dirty="0" err="1"/>
              <a:t>numerological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,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astrological</a:t>
            </a:r>
            <a:r>
              <a:rPr lang="hr-HR" sz="2000" b="1" dirty="0"/>
              <a:t> </a:t>
            </a:r>
            <a:r>
              <a:rPr lang="hr-HR" sz="2000" b="1" dirty="0" err="1"/>
              <a:t>sign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correctly</a:t>
            </a:r>
            <a:r>
              <a:rPr lang="hr-HR" sz="2000" b="1" dirty="0"/>
              <a:t>? </a:t>
            </a:r>
            <a:r>
              <a:rPr lang="hr-HR" sz="2000" b="1" dirty="0" err="1"/>
              <a:t>Or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disagree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Odaberi jedan od načina (krvna grupa, </a:t>
            </a:r>
            <a:r>
              <a:rPr lang="hr-HR" sz="2000" i="1" dirty="0" err="1"/>
              <a:t>numerologija</a:t>
            </a:r>
            <a:r>
              <a:rPr lang="hr-HR" sz="2000" i="1" dirty="0"/>
              <a:t> ili horoskop) i istraži kako si ti opisan.</a:t>
            </a:r>
            <a:br>
              <a:rPr lang="hr-HR" sz="2000" i="1" dirty="0"/>
            </a:br>
            <a:r>
              <a:rPr lang="hr-HR" sz="2000" i="1" dirty="0"/>
              <a:t>Je li opis točan ili potpuno pogrešan? </a:t>
            </a:r>
          </a:p>
          <a:p>
            <a:pPr marL="0" indent="0" algn="ctr">
              <a:buNone/>
            </a:pP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there</a:t>
            </a:r>
            <a:r>
              <a:rPr lang="hr-HR" sz="2000" b="1" dirty="0"/>
              <a:t> </a:t>
            </a:r>
            <a:r>
              <a:rPr lang="hr-HR" sz="2000" b="1" dirty="0" err="1"/>
              <a:t>another</a:t>
            </a:r>
            <a:r>
              <a:rPr lang="hr-HR" sz="2000" b="1" dirty="0"/>
              <a:t> </a:t>
            </a:r>
            <a:r>
              <a:rPr lang="hr-HR" sz="2000" b="1" dirty="0" err="1"/>
              <a:t>way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describe</a:t>
            </a:r>
            <a:r>
              <a:rPr lang="hr-HR" sz="2000" b="1" dirty="0"/>
              <a:t> </a:t>
            </a:r>
            <a:r>
              <a:rPr lang="hr-HR" sz="2000" b="1" dirty="0" err="1"/>
              <a:t>yourself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Postoji li još koji način na koji se opisuješ?</a:t>
            </a:r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r>
              <a:rPr lang="hr-HR" sz="2000" i="1" dirty="0"/>
              <a:t>Sami smo kovači svoje sreće, </a:t>
            </a:r>
            <a:br>
              <a:rPr lang="hr-HR" sz="2000" i="1" dirty="0"/>
            </a:br>
            <a:r>
              <a:rPr lang="hr-HR" sz="2000" i="1" dirty="0"/>
              <a:t>sami svojim izborima oblikujemo svoju osobnost i utječemo na tijek svog života. </a:t>
            </a:r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endParaRPr lang="hr-HR" sz="2000" i="1" dirty="0"/>
          </a:p>
          <a:p>
            <a:pPr marL="0" indent="0" algn="ctr">
              <a:buNone/>
            </a:pPr>
            <a:r>
              <a:rPr lang="hr-HR" sz="2000" i="1" dirty="0"/>
              <a:t>Ne određuju nas ni krvna grupa niti horoskopski znak.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03206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" y="-15501"/>
            <a:ext cx="4783932" cy="68262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662" y="1687969"/>
            <a:ext cx="8970721" cy="46171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706441"/>
            <a:ext cx="7178236" cy="563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Think of the things that make you happy. Make a list.</a:t>
            </a:r>
            <a:r>
              <a:rPr lang="hr-HR" sz="2000" b="1" dirty="0"/>
              <a:t> </a:t>
            </a:r>
            <a:r>
              <a:rPr lang="en-US" sz="2000" b="1" dirty="0"/>
              <a:t>Write how often you do it (once a month, three times a day, rarely, etc.)</a:t>
            </a:r>
            <a:br>
              <a:rPr lang="hr-HR" sz="2000" b="1" dirty="0"/>
            </a:br>
            <a:r>
              <a:rPr lang="hr-HR" sz="2000" i="1" dirty="0"/>
              <a:t>Zapiši popis stvari koje te usrećuju i koliko ih često činiš.</a:t>
            </a:r>
          </a:p>
        </p:txBody>
      </p:sp>
    </p:spTree>
    <p:extLst>
      <p:ext uri="{BB962C8B-B14F-4D97-AF65-F5344CB8AC3E}">
        <p14:creationId xmlns:p14="http://schemas.microsoft.com/office/powerpoint/2010/main" val="315563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53"/>
            <a:ext cx="4809001" cy="686125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658" y="1748118"/>
            <a:ext cx="9756970" cy="46955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738232" y="238795"/>
            <a:ext cx="7104144" cy="3854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how you feel after one of these activities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Izaberi jednu od aktivnosti i opiši kako se osjećaš nakon nje.</a:t>
            </a:r>
            <a:br>
              <a:rPr lang="hr-HR" sz="2000" i="1" dirty="0"/>
            </a:br>
            <a:r>
              <a:rPr lang="hr-HR" sz="2000" i="1" dirty="0"/>
              <a:t>Za pomoć imaš </a:t>
            </a:r>
            <a:r>
              <a:rPr lang="hr-HR" sz="2000" b="1" dirty="0"/>
              <a:t>USEFUL EXPRESSIONS </a:t>
            </a:r>
            <a:r>
              <a:rPr lang="hr-HR" sz="2000" i="1" dirty="0"/>
              <a:t>kutak s riječima i frazama koje ti mogu pomoći da ljepše i lakše izraziš svoja razmišljanja o sreći.</a:t>
            </a:r>
          </a:p>
        </p:txBody>
      </p:sp>
    </p:spTree>
    <p:extLst>
      <p:ext uri="{BB962C8B-B14F-4D97-AF65-F5344CB8AC3E}">
        <p14:creationId xmlns:p14="http://schemas.microsoft.com/office/powerpoint/2010/main" val="7722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" y="-13319"/>
            <a:ext cx="4838503" cy="688463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36" y="579881"/>
            <a:ext cx="5321021" cy="61138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930457" y="1348784"/>
            <a:ext cx="6091725" cy="4988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nekom od digitalnih alata npr. </a:t>
            </a:r>
            <a:r>
              <a:rPr lang="hr-HR" sz="2000" i="1"/>
              <a:t>Canvi, </a:t>
            </a:r>
            <a:r>
              <a:rPr lang="hr-HR" sz="2000" i="1" dirty="0"/>
              <a:t>zajedno s prijateljem/prijateljima iz razreda (u paru ili skupini, ali ne više od 3-4) izradi plakat o tome što čini Hrvate/građane Hrvatske sretnima.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Možeš pisati općenito o Hrvatima/građanima Hrvatske ili možeš napraviti </a:t>
            </a:r>
            <a:r>
              <a:rPr lang="hr-HR" sz="2000" i="1" dirty="0" err="1"/>
              <a:t>poster</a:t>
            </a:r>
            <a:r>
              <a:rPr lang="hr-HR" sz="2000" i="1" dirty="0"/>
              <a:t> o tome što tebe čini sretnim i u čemu možeš uživati baš zato što živiš u Hrvatskoj!</a:t>
            </a:r>
          </a:p>
        </p:txBody>
      </p:sp>
    </p:spTree>
    <p:extLst>
      <p:ext uri="{BB962C8B-B14F-4D97-AF65-F5344CB8AC3E}">
        <p14:creationId xmlns:p14="http://schemas.microsoft.com/office/powerpoint/2010/main" val="111146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1458"/>
            <a:ext cx="4850901" cy="687945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10" y="1306623"/>
            <a:ext cx="6603200" cy="42232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112421" y="1294834"/>
            <a:ext cx="5079579" cy="5214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feel when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Kako se osjećaš kad…</a:t>
            </a:r>
            <a:endParaRPr lang="hr-HR" sz="2000" dirty="0"/>
          </a:p>
          <a:p>
            <a:pPr marL="0" indent="0">
              <a:buNone/>
            </a:pPr>
            <a:r>
              <a:rPr lang="hr-HR" sz="2000" i="1" dirty="0"/>
              <a:t>1 …vidiš pauka kako ti se penje uz krevet?</a:t>
            </a:r>
          </a:p>
          <a:p>
            <a:pPr marL="0" indent="0">
              <a:buNone/>
            </a:pPr>
            <a:r>
              <a:rPr lang="hr-HR" sz="2000" i="1" dirty="0"/>
              <a:t>2 … nema zadaće za vikend?</a:t>
            </a:r>
          </a:p>
          <a:p>
            <a:pPr marL="0" indent="0">
              <a:buNone/>
            </a:pPr>
            <a:r>
              <a:rPr lang="hr-HR" sz="2000" i="1" dirty="0"/>
              <a:t>3 … si sam kod kuće?</a:t>
            </a:r>
          </a:p>
          <a:p>
            <a:pPr marL="0" indent="0">
              <a:buNone/>
            </a:pPr>
            <a:r>
              <a:rPr lang="hr-HR" sz="2000" i="1" dirty="0"/>
              <a:t>4 … siđeš s vrtuljka?</a:t>
            </a:r>
          </a:p>
          <a:p>
            <a:pPr marL="0" indent="0">
              <a:buNone/>
            </a:pPr>
            <a:r>
              <a:rPr lang="hr-HR" sz="2000" i="1" dirty="0"/>
              <a:t>5 … zaboraviš ponijeti sa sobom svoj pametni telefon?</a:t>
            </a:r>
          </a:p>
          <a:p>
            <a:pPr marL="0" indent="0">
              <a:buNone/>
            </a:pPr>
            <a:r>
              <a:rPr lang="hr-HR" sz="2000" i="1" dirty="0"/>
              <a:t>6 … si prisiljen posjetiti svoje rođake, a radije bi proveo vrijeme sa svojim prijateljima?</a:t>
            </a:r>
          </a:p>
          <a:p>
            <a:pPr marL="0" indent="0">
              <a:buNone/>
            </a:pPr>
            <a:r>
              <a:rPr lang="hr-HR" sz="2000" i="1" dirty="0"/>
              <a:t>7 … se rano probudiš nedjeljom?</a:t>
            </a:r>
          </a:p>
          <a:p>
            <a:pPr marL="0" indent="0">
              <a:buNone/>
            </a:pPr>
            <a:r>
              <a:rPr lang="hr-HR" sz="2000" i="1" dirty="0"/>
              <a:t>8 … staneš u lokvu?</a:t>
            </a:r>
          </a:p>
        </p:txBody>
      </p:sp>
    </p:spTree>
    <p:extLst>
      <p:ext uri="{BB962C8B-B14F-4D97-AF65-F5344CB8AC3E}">
        <p14:creationId xmlns:p14="http://schemas.microsoft.com/office/powerpoint/2010/main" val="39943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1458"/>
            <a:ext cx="4850901" cy="687945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10" y="1306623"/>
            <a:ext cx="6603200" cy="42232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321974" y="251008"/>
            <a:ext cx="7341100" cy="6294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	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	Prepoznaješ li značenje ovih izraza?</a:t>
            </a:r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fear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anticipation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disgust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sadness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joy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surprise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trust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anger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nauseous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disbelief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a puddle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a merry-go</a:t>
            </a:r>
            <a:r>
              <a:rPr lang="hr-HR" sz="2000" b="1" dirty="0"/>
              <a:t>-</a:t>
            </a:r>
            <a:r>
              <a:rPr lang="en-US" sz="2000" b="1" dirty="0"/>
              <a:t>round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relatives</a:t>
            </a: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E889637-85EE-4D62-BF07-2F13973AE368}"/>
              </a:ext>
            </a:extLst>
          </p:cNvPr>
          <p:cNvSpPr txBox="1">
            <a:spLocks/>
          </p:cNvSpPr>
          <p:nvPr/>
        </p:nvSpPr>
        <p:spPr>
          <a:xfrm>
            <a:off x="9325280" y="912885"/>
            <a:ext cx="2745007" cy="7126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strah</a:t>
            </a:r>
          </a:p>
          <a:p>
            <a:pPr marL="0" indent="0">
              <a:buNone/>
            </a:pPr>
            <a:r>
              <a:rPr lang="hr-HR" sz="2000" i="1" dirty="0"/>
              <a:t>iščekivanje</a:t>
            </a:r>
          </a:p>
          <a:p>
            <a:pPr marL="0" indent="0">
              <a:buNone/>
            </a:pPr>
            <a:r>
              <a:rPr lang="hr-HR" sz="2000" i="1" dirty="0"/>
              <a:t>gađenje</a:t>
            </a:r>
          </a:p>
          <a:p>
            <a:pPr marL="0" indent="0">
              <a:buNone/>
            </a:pPr>
            <a:r>
              <a:rPr lang="hr-HR" sz="2000" i="1" dirty="0"/>
              <a:t>tuga</a:t>
            </a:r>
          </a:p>
          <a:p>
            <a:pPr marL="0" indent="0">
              <a:buNone/>
            </a:pPr>
            <a:r>
              <a:rPr lang="hr-HR" sz="2000" i="1" dirty="0"/>
              <a:t>veselje, radost</a:t>
            </a:r>
          </a:p>
          <a:p>
            <a:pPr marL="0" indent="0">
              <a:buNone/>
            </a:pPr>
            <a:r>
              <a:rPr lang="hr-HR" sz="2000" i="1" dirty="0"/>
              <a:t>iznenađenje</a:t>
            </a:r>
          </a:p>
          <a:p>
            <a:pPr marL="0" indent="0">
              <a:buNone/>
            </a:pPr>
            <a:r>
              <a:rPr lang="hr-HR" sz="2000" i="1" dirty="0"/>
              <a:t>povjerenje</a:t>
            </a:r>
          </a:p>
          <a:p>
            <a:pPr marL="0" indent="0">
              <a:buNone/>
            </a:pPr>
            <a:r>
              <a:rPr lang="hr-HR" sz="2000" i="1" dirty="0"/>
              <a:t>ljutnja</a:t>
            </a:r>
          </a:p>
          <a:p>
            <a:pPr marL="0" indent="0">
              <a:buNone/>
            </a:pPr>
            <a:r>
              <a:rPr lang="hr-HR" sz="2000" i="1" dirty="0"/>
              <a:t>gađenje</a:t>
            </a:r>
          </a:p>
          <a:p>
            <a:pPr marL="0" indent="0">
              <a:buNone/>
            </a:pPr>
            <a:r>
              <a:rPr lang="hr-HR" sz="2000" i="1" dirty="0"/>
              <a:t>nepovjerenje, sumnja</a:t>
            </a:r>
          </a:p>
          <a:p>
            <a:pPr marL="0" indent="0">
              <a:buNone/>
            </a:pPr>
            <a:r>
              <a:rPr lang="hr-HR" sz="2000" i="1" dirty="0"/>
              <a:t>lokva</a:t>
            </a:r>
          </a:p>
          <a:p>
            <a:pPr marL="0" indent="0">
              <a:buNone/>
            </a:pPr>
            <a:r>
              <a:rPr lang="hr-HR" sz="2000" i="1" dirty="0"/>
              <a:t>vrtuljak</a:t>
            </a:r>
          </a:p>
          <a:p>
            <a:pPr marL="0" indent="0">
              <a:buNone/>
            </a:pPr>
            <a:r>
              <a:rPr lang="hr-HR" sz="2000" i="1" dirty="0"/>
              <a:t>rođaci</a:t>
            </a:r>
          </a:p>
        </p:txBody>
      </p:sp>
    </p:spTree>
    <p:extLst>
      <p:ext uri="{BB962C8B-B14F-4D97-AF65-F5344CB8AC3E}">
        <p14:creationId xmlns:p14="http://schemas.microsoft.com/office/powerpoint/2010/main" val="301382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"/>
            <a:ext cx="4824890" cy="68433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8" y="111128"/>
            <a:ext cx="8690262" cy="66316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8982634" y="1"/>
            <a:ext cx="3209365" cy="209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o osam osnovnih emocija bez kojih ne bismo mogli normalno funkcionirati. Tijekom čitanja dopuni zadane rečenice.</a:t>
            </a:r>
          </a:p>
        </p:txBody>
      </p:sp>
    </p:spTree>
    <p:extLst>
      <p:ext uri="{BB962C8B-B14F-4D97-AF65-F5344CB8AC3E}">
        <p14:creationId xmlns:p14="http://schemas.microsoft.com/office/powerpoint/2010/main" val="217798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"/>
            <a:ext cx="4824890" cy="68433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8" y="111128"/>
            <a:ext cx="8690262" cy="66316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8982634" y="1"/>
            <a:ext cx="3209365" cy="209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o osam osnovnih emocija bez kojih ne bismo mogli normalno funkcionirati. Tijekom čitanja dopuni zadane rečenice.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778873-B4A8-4AF8-B321-39B81511778C}"/>
              </a:ext>
            </a:extLst>
          </p:cNvPr>
          <p:cNvSpPr txBox="1">
            <a:spLocks/>
          </p:cNvSpPr>
          <p:nvPr/>
        </p:nvSpPr>
        <p:spPr>
          <a:xfrm>
            <a:off x="3899603" y="443753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nger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221D6AD-65F8-4785-9BB0-4B287CC87C2E}"/>
              </a:ext>
            </a:extLst>
          </p:cNvPr>
          <p:cNvSpPr txBox="1">
            <a:spLocks/>
          </p:cNvSpPr>
          <p:nvPr/>
        </p:nvSpPr>
        <p:spPr>
          <a:xfrm>
            <a:off x="5984856" y="443753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adness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8CE5C1A-E749-4653-8B88-55F06D119FE3}"/>
              </a:ext>
            </a:extLst>
          </p:cNvPr>
          <p:cNvSpPr txBox="1">
            <a:spLocks/>
          </p:cNvSpPr>
          <p:nvPr/>
        </p:nvSpPr>
        <p:spPr>
          <a:xfrm>
            <a:off x="3827885" y="665412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adness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534FEF1-AE58-4720-89D5-9BC766D65B9E}"/>
              </a:ext>
            </a:extLst>
          </p:cNvPr>
          <p:cNvSpPr txBox="1">
            <a:spLocks/>
          </p:cNvSpPr>
          <p:nvPr/>
        </p:nvSpPr>
        <p:spPr>
          <a:xfrm>
            <a:off x="5902484" y="665411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rust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0EFCBF0-4425-4434-BB74-09D549A2A6B0}"/>
              </a:ext>
            </a:extLst>
          </p:cNvPr>
          <p:cNvSpPr txBox="1">
            <a:spLocks/>
          </p:cNvSpPr>
          <p:nvPr/>
        </p:nvSpPr>
        <p:spPr>
          <a:xfrm>
            <a:off x="3166372" y="887071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ear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79E6328-A57F-4C03-9703-9F8AF8A1EB17}"/>
              </a:ext>
            </a:extLst>
          </p:cNvPr>
          <p:cNvSpPr txBox="1">
            <a:spLocks/>
          </p:cNvSpPr>
          <p:nvPr/>
        </p:nvSpPr>
        <p:spPr>
          <a:xfrm>
            <a:off x="5299880" y="887069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isgust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E9D62D6-E25F-420D-9A85-7A273D92ABC8}"/>
              </a:ext>
            </a:extLst>
          </p:cNvPr>
          <p:cNvSpPr txBox="1">
            <a:spLocks/>
          </p:cNvSpPr>
          <p:nvPr/>
        </p:nvSpPr>
        <p:spPr>
          <a:xfrm>
            <a:off x="4222330" y="1094723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nger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E933C19-0A5A-4495-AD14-6A6D611CEDA8}"/>
              </a:ext>
            </a:extLst>
          </p:cNvPr>
          <p:cNvSpPr txBox="1">
            <a:spLocks/>
          </p:cNvSpPr>
          <p:nvPr/>
        </p:nvSpPr>
        <p:spPr>
          <a:xfrm>
            <a:off x="6302050" y="1094723"/>
            <a:ext cx="17840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381FE35-C1BB-4491-88B4-B1FD6423F62B}"/>
              </a:ext>
            </a:extLst>
          </p:cNvPr>
          <p:cNvSpPr txBox="1">
            <a:spLocks/>
          </p:cNvSpPr>
          <p:nvPr/>
        </p:nvSpPr>
        <p:spPr>
          <a:xfrm>
            <a:off x="8982635" y="2250152"/>
            <a:ext cx="3209365" cy="501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agree with</a:t>
            </a:r>
            <a:r>
              <a:rPr lang="hr-HR" sz="2000" b="1" dirty="0"/>
              <a:t> </a:t>
            </a:r>
            <a:r>
              <a:rPr lang="en-US" sz="2000" b="1" dirty="0"/>
              <a:t>the statements in the text? </a:t>
            </a:r>
            <a:br>
              <a:rPr lang="hr-HR" sz="2000" b="1" dirty="0"/>
            </a:br>
            <a:r>
              <a:rPr lang="hr-HR" sz="2000" i="1" dirty="0"/>
              <a:t>Slažeš li se s izjavama u tekstu?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we really need</a:t>
            </a:r>
            <a:r>
              <a:rPr lang="hr-HR" sz="2000" b="1" dirty="0"/>
              <a:t> </a:t>
            </a:r>
            <a:r>
              <a:rPr lang="en-US" sz="2000" b="1" dirty="0"/>
              <a:t>emotions to survive?</a:t>
            </a:r>
            <a:br>
              <a:rPr lang="hr-HR" sz="2000" b="1" dirty="0"/>
            </a:br>
            <a:r>
              <a:rPr lang="hr-HR" sz="2000" i="1" dirty="0"/>
              <a:t>Trebamo li osjećaje kako bismo preživjeli?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 basic eight</a:t>
            </a:r>
            <a:r>
              <a:rPr lang="hr-HR" sz="2000" b="1" dirty="0"/>
              <a:t> </a:t>
            </a:r>
            <a:r>
              <a:rPr lang="en-US" sz="2000" b="1" dirty="0"/>
              <a:t>emotions? </a:t>
            </a:r>
            <a:br>
              <a:rPr lang="hr-HR" sz="2000" b="1" dirty="0"/>
            </a:br>
            <a:r>
              <a:rPr lang="hr-HR" sz="2000" i="1" dirty="0"/>
              <a:t>Koji su osnovni osjećaji?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Why do we need and feel negative</a:t>
            </a:r>
            <a:r>
              <a:rPr lang="hr-HR" sz="2000" b="1" dirty="0"/>
              <a:t> </a:t>
            </a:r>
            <a:r>
              <a:rPr lang="en-US" sz="2000" b="1" dirty="0"/>
              <a:t>emotions?</a:t>
            </a:r>
            <a:br>
              <a:rPr lang="hr-HR" sz="2000" i="1" dirty="0"/>
            </a:br>
            <a:r>
              <a:rPr lang="hr-HR" sz="2000" i="1" dirty="0"/>
              <a:t>Zašto trebamo i osjećamo negativne osjećaje?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CD934AB7-7806-47A4-943D-8F3CCE135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518308"/>
              </p:ext>
            </p:extLst>
          </p:nvPr>
        </p:nvGraphicFramePr>
        <p:xfrm>
          <a:off x="113078" y="1552369"/>
          <a:ext cx="8690262" cy="5188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na slika" r:id="rId5" imgW="6941880" imgH="4145400" progId="Paint.Picture.1">
                  <p:embed/>
                </p:oleObj>
              </mc:Choice>
              <mc:Fallback>
                <p:oleObj name="Bitmapna slika" r:id="rId5" imgW="6941880" imgH="4145400" progId="Paint.Picture.1">
                  <p:embed/>
                  <p:pic>
                    <p:nvPicPr>
                      <p:cNvPr id="6" name="Objekt 5">
                        <a:extLst>
                          <a:ext uri="{FF2B5EF4-FFF2-40B4-BE49-F238E27FC236}">
                            <a16:creationId xmlns:a16="http://schemas.microsoft.com/office/drawing/2014/main" id="{CD934AB7-7806-47A4-943D-8F3CCE1355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078" y="1552369"/>
                        <a:ext cx="8690262" cy="5188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983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" y="-26638"/>
            <a:ext cx="4838503" cy="688463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1250172"/>
            <a:ext cx="5591372" cy="45948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930457" y="1348784"/>
            <a:ext cx="6091725" cy="4988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When do you feel these emotions?</a:t>
            </a:r>
            <a:r>
              <a:rPr lang="hr-HR" sz="2000" b="1" dirty="0"/>
              <a:t> </a:t>
            </a:r>
            <a:r>
              <a:rPr lang="en-US" sz="2000" b="1" dirty="0"/>
              <a:t>Finish the sentences.</a:t>
            </a:r>
            <a:br>
              <a:rPr lang="hr-HR" sz="2000" dirty="0"/>
            </a:br>
            <a:r>
              <a:rPr lang="hr-HR" sz="2000" i="1" dirty="0"/>
              <a:t>Iz osobnog iskustva zapiši o emocijama. Kada osjećaš navedene emocije?</a:t>
            </a:r>
          </a:p>
          <a:p>
            <a:pPr marL="0" indent="0">
              <a:buNone/>
            </a:pPr>
            <a:r>
              <a:rPr lang="hr-HR" sz="2000" i="1" dirty="0"/>
              <a:t>1 Naljutim se kad…</a:t>
            </a:r>
          </a:p>
          <a:p>
            <a:pPr marL="0" indent="0">
              <a:buNone/>
            </a:pPr>
            <a:r>
              <a:rPr lang="hr-HR" sz="2000" i="1" dirty="0"/>
              <a:t>2 Rastužim se kad…</a:t>
            </a:r>
          </a:p>
          <a:p>
            <a:pPr marL="0" indent="0">
              <a:buNone/>
            </a:pPr>
            <a:r>
              <a:rPr lang="hr-HR" sz="2000" i="1" dirty="0"/>
              <a:t>3 Znam da imam povjerenja u nekog kad…</a:t>
            </a:r>
          </a:p>
          <a:p>
            <a:pPr marL="0" indent="0">
              <a:buNone/>
            </a:pPr>
            <a:r>
              <a:rPr lang="hr-HR" sz="2000" i="1" dirty="0"/>
              <a:t>4 Osjećam iščekivanje kad…</a:t>
            </a:r>
          </a:p>
          <a:p>
            <a:pPr marL="0" indent="0">
              <a:buNone/>
            </a:pPr>
            <a:r>
              <a:rPr lang="hr-HR" sz="2000" i="1" dirty="0"/>
              <a:t>5 Osjećam radost kad…</a:t>
            </a:r>
          </a:p>
          <a:p>
            <a:pPr marL="0" indent="0">
              <a:buNone/>
            </a:pPr>
            <a:r>
              <a:rPr lang="hr-HR" sz="2000" i="1" dirty="0"/>
              <a:t>6 Obično sam iznenađen kad…</a:t>
            </a:r>
          </a:p>
          <a:p>
            <a:pPr marL="0" indent="0">
              <a:buNone/>
            </a:pPr>
            <a:r>
              <a:rPr lang="hr-HR" sz="2000" i="1" dirty="0"/>
              <a:t>7 Osjećam gađenje kad…</a:t>
            </a:r>
          </a:p>
          <a:p>
            <a:pPr marL="0" indent="0">
              <a:buNone/>
            </a:pPr>
            <a:r>
              <a:rPr lang="hr-HR" sz="2000" i="1" dirty="0"/>
              <a:t>8 Osjećam se uplašeno kad…</a:t>
            </a:r>
          </a:p>
        </p:txBody>
      </p:sp>
    </p:spTree>
    <p:extLst>
      <p:ext uri="{BB962C8B-B14F-4D97-AF65-F5344CB8AC3E}">
        <p14:creationId xmlns:p14="http://schemas.microsoft.com/office/powerpoint/2010/main" val="36359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6"/>
            <a:ext cx="4824890" cy="686058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51" y="1774891"/>
            <a:ext cx="5923631" cy="22651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80594" y="647735"/>
            <a:ext cx="5844988" cy="6011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these emotions make you do?</a:t>
            </a:r>
            <a:br>
              <a:rPr lang="hr-HR" sz="2000" i="1" dirty="0"/>
            </a:br>
            <a:r>
              <a:rPr lang="hr-HR" sz="2000" i="1" dirty="0"/>
              <a:t>Kratko zapiši koju reakciju ili aktivnost ove emocije </a:t>
            </a:r>
            <a:br>
              <a:rPr lang="hr-HR" sz="2000" i="1" dirty="0"/>
            </a:br>
            <a:r>
              <a:rPr lang="hr-HR" sz="2000" i="1" dirty="0"/>
              <a:t>izazivaju u vama.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b="1" dirty="0" err="1"/>
              <a:t>boredom</a:t>
            </a:r>
            <a:r>
              <a:rPr lang="hr-HR" sz="2000" i="1" dirty="0"/>
              <a:t> = dosada</a:t>
            </a:r>
          </a:p>
          <a:p>
            <a:pPr marL="0" indent="0">
              <a:buNone/>
            </a:pPr>
            <a:r>
              <a:rPr lang="hr-HR" sz="2000" b="1" dirty="0" err="1"/>
              <a:t>disappointment</a:t>
            </a:r>
            <a:r>
              <a:rPr lang="hr-HR" sz="2000" i="1" dirty="0"/>
              <a:t> = razočaranje</a:t>
            </a:r>
          </a:p>
          <a:p>
            <a:pPr marL="0" indent="0">
              <a:buNone/>
            </a:pPr>
            <a:r>
              <a:rPr lang="hr-HR" sz="2000" b="1" dirty="0" err="1"/>
              <a:t>embarrassment</a:t>
            </a:r>
            <a:r>
              <a:rPr lang="hr-HR" sz="2000" b="1" dirty="0"/>
              <a:t> </a:t>
            </a:r>
            <a:r>
              <a:rPr lang="hr-HR" sz="2000" i="1" dirty="0"/>
              <a:t>= sram</a:t>
            </a:r>
          </a:p>
          <a:p>
            <a:pPr marL="0" indent="0">
              <a:buNone/>
            </a:pPr>
            <a:r>
              <a:rPr lang="hr-HR" sz="2000" b="1" dirty="0" err="1"/>
              <a:t>loneliness</a:t>
            </a:r>
            <a:r>
              <a:rPr lang="hr-HR" sz="2000" i="1" dirty="0"/>
              <a:t> = samoća 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0100A95-8BA7-4668-A596-333D5D76D51C}"/>
              </a:ext>
            </a:extLst>
          </p:cNvPr>
          <p:cNvSpPr txBox="1">
            <a:spLocks/>
          </p:cNvSpPr>
          <p:nvPr/>
        </p:nvSpPr>
        <p:spPr>
          <a:xfrm>
            <a:off x="8332100" y="4390787"/>
            <a:ext cx="2745007" cy="1935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jealousy</a:t>
            </a:r>
            <a:r>
              <a:rPr lang="hr-HR" sz="2000" i="1" dirty="0"/>
              <a:t> = ljubomora</a:t>
            </a:r>
          </a:p>
          <a:p>
            <a:pPr marL="0" indent="0">
              <a:buNone/>
            </a:pPr>
            <a:r>
              <a:rPr lang="hr-HR" sz="2000" b="1" dirty="0" err="1"/>
              <a:t>shame</a:t>
            </a:r>
            <a:r>
              <a:rPr lang="hr-HR" sz="2000" i="1" dirty="0"/>
              <a:t> = sram</a:t>
            </a:r>
          </a:p>
          <a:p>
            <a:pPr marL="0" indent="0">
              <a:buNone/>
            </a:pPr>
            <a:r>
              <a:rPr lang="hr-HR" sz="2000" b="1" dirty="0"/>
              <a:t>pride</a:t>
            </a:r>
            <a:r>
              <a:rPr lang="hr-HR" sz="2000" i="1" dirty="0"/>
              <a:t> = ponos</a:t>
            </a:r>
          </a:p>
          <a:p>
            <a:pPr marL="0" indent="0">
              <a:buNone/>
            </a:pPr>
            <a:r>
              <a:rPr lang="hr-HR" sz="2000" b="1" dirty="0" err="1"/>
              <a:t>shock</a:t>
            </a:r>
            <a:r>
              <a:rPr lang="hr-HR" sz="2000" i="1" dirty="0"/>
              <a:t> = šok</a:t>
            </a:r>
          </a:p>
        </p:txBody>
      </p:sp>
    </p:spTree>
    <p:extLst>
      <p:ext uri="{BB962C8B-B14F-4D97-AF65-F5344CB8AC3E}">
        <p14:creationId xmlns:p14="http://schemas.microsoft.com/office/powerpoint/2010/main" val="250002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6"/>
            <a:ext cx="4824890" cy="686058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782877C-24DF-4AED-B041-3CA1C38A4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52" y="365705"/>
            <a:ext cx="4920223" cy="37470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62082C7-4464-4434-A160-06EF99103D8F}"/>
              </a:ext>
            </a:extLst>
          </p:cNvPr>
          <p:cNvSpPr txBox="1">
            <a:spLocks/>
          </p:cNvSpPr>
          <p:nvPr/>
        </p:nvSpPr>
        <p:spPr>
          <a:xfrm>
            <a:off x="5364417" y="116993"/>
            <a:ext cx="5844988" cy="424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</a:t>
            </a:r>
            <a:r>
              <a:rPr lang="hr-HR" sz="2000" b="1" dirty="0"/>
              <a:t>REMEMBER</a:t>
            </a:r>
            <a:r>
              <a:rPr lang="hr-HR" sz="2000" i="1" dirty="0"/>
              <a:t> kutku nalazi se podsjetnik na odnosne zamjenice </a:t>
            </a:r>
            <a:r>
              <a:rPr lang="hr-HR" sz="2000" dirty="0"/>
              <a:t>(</a:t>
            </a:r>
            <a:r>
              <a:rPr lang="hr-HR" sz="2000" b="1" dirty="0" err="1"/>
              <a:t>relative</a:t>
            </a:r>
            <a:r>
              <a:rPr lang="hr-HR" sz="2000" b="1" dirty="0"/>
              <a:t> </a:t>
            </a:r>
            <a:r>
              <a:rPr lang="hr-HR" sz="2000" b="1" dirty="0" err="1"/>
              <a:t>pronouns</a:t>
            </a:r>
            <a:r>
              <a:rPr lang="hr-HR" sz="2000" dirty="0"/>
              <a:t>) </a:t>
            </a:r>
            <a:r>
              <a:rPr lang="hr-HR" sz="2000" i="1" dirty="0"/>
              <a:t>i odnosne rečenice </a:t>
            </a:r>
            <a:r>
              <a:rPr lang="hr-HR" sz="2000" dirty="0"/>
              <a:t>(</a:t>
            </a:r>
            <a:r>
              <a:rPr lang="hr-HR" sz="2000" b="1" dirty="0" err="1"/>
              <a:t>relative</a:t>
            </a:r>
            <a:r>
              <a:rPr lang="hr-HR" sz="2000" b="1" dirty="0"/>
              <a:t> </a:t>
            </a:r>
            <a:r>
              <a:rPr lang="hr-HR" sz="2000" b="1" dirty="0" err="1"/>
              <a:t>clauses</a:t>
            </a:r>
            <a:r>
              <a:rPr lang="hr-HR" sz="2000" dirty="0"/>
              <a:t>).</a:t>
            </a:r>
          </a:p>
          <a:p>
            <a:pPr marL="0" indent="0">
              <a:buNone/>
            </a:pPr>
            <a:r>
              <a:rPr lang="hr-HR" sz="2000" i="1" dirty="0"/>
              <a:t>Najčešće odnosne zamjenice su: </a:t>
            </a:r>
            <a:r>
              <a:rPr lang="hr-HR" sz="2000" b="1" dirty="0" err="1"/>
              <a:t>who</a:t>
            </a:r>
            <a:r>
              <a:rPr lang="hr-HR" sz="2000" b="1" dirty="0"/>
              <a:t>, </a:t>
            </a:r>
            <a:r>
              <a:rPr lang="hr-HR" sz="2000" b="1" dirty="0" err="1"/>
              <a:t>whom</a:t>
            </a:r>
            <a:r>
              <a:rPr lang="hr-HR" sz="2000" b="1" dirty="0"/>
              <a:t>, </a:t>
            </a:r>
            <a:r>
              <a:rPr lang="hr-HR" sz="2000" b="1" dirty="0" err="1"/>
              <a:t>that</a:t>
            </a:r>
            <a:r>
              <a:rPr lang="hr-HR" sz="2000" b="1" dirty="0"/>
              <a:t>,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i="1" dirty="0"/>
              <a:t>i </a:t>
            </a:r>
            <a:r>
              <a:rPr lang="hr-HR" sz="2000" b="1" dirty="0" err="1"/>
              <a:t>whose</a:t>
            </a:r>
            <a:r>
              <a:rPr lang="hr-HR" sz="2000" i="1" dirty="0"/>
              <a:t>. Koristimo ih u odnosnim rečenicama kako bismo rekli više o ljudima i stvarima.</a:t>
            </a:r>
          </a:p>
          <a:p>
            <a:pPr>
              <a:buFontTx/>
              <a:buChar char="-"/>
            </a:pPr>
            <a:r>
              <a:rPr lang="hr-HR" sz="2000" i="1" dirty="0"/>
              <a:t>za ljude koristimo </a:t>
            </a:r>
            <a:r>
              <a:rPr lang="hr-HR" sz="2000" b="1" dirty="0" err="1"/>
              <a:t>who</a:t>
            </a:r>
            <a:r>
              <a:rPr lang="hr-HR" sz="2000" b="1" dirty="0"/>
              <a:t>, </a:t>
            </a:r>
            <a:r>
              <a:rPr lang="hr-HR" sz="2000" b="1" dirty="0" err="1"/>
              <a:t>whom</a:t>
            </a:r>
            <a:r>
              <a:rPr lang="hr-HR" sz="2000" b="1" dirty="0"/>
              <a:t> </a:t>
            </a:r>
            <a:r>
              <a:rPr lang="hr-HR" sz="2000" i="1" dirty="0"/>
              <a:t>i </a:t>
            </a:r>
            <a:r>
              <a:rPr lang="hr-HR" sz="2000" b="1" dirty="0" err="1"/>
              <a:t>that</a:t>
            </a:r>
            <a:br>
              <a:rPr lang="hr-HR" sz="2000" b="1" dirty="0"/>
            </a:br>
            <a:r>
              <a:rPr lang="en-US" sz="2000" b="1" dirty="0"/>
              <a:t>A person </a:t>
            </a:r>
            <a:r>
              <a:rPr lang="en-US" sz="2000" b="1" u="sng" dirty="0"/>
              <a:t>that/who </a:t>
            </a:r>
            <a:r>
              <a:rPr lang="en-US" sz="2000" b="1" dirty="0"/>
              <a:t>is surprised will become</a:t>
            </a:r>
            <a:r>
              <a:rPr lang="hr-HR" sz="2000" b="1" dirty="0"/>
              <a:t> </a:t>
            </a:r>
            <a:r>
              <a:rPr lang="en-US" sz="2000" b="1" dirty="0"/>
              <a:t>more focused.</a:t>
            </a:r>
            <a:endParaRPr lang="hr-HR" sz="2000" b="1" dirty="0"/>
          </a:p>
          <a:p>
            <a:pPr>
              <a:buFontTx/>
              <a:buChar char="-"/>
            </a:pPr>
            <a:r>
              <a:rPr lang="hr-HR" sz="2000" i="1" dirty="0"/>
              <a:t>za stvari koristimo </a:t>
            </a:r>
            <a:r>
              <a:rPr lang="hr-HR" sz="2000" b="1" dirty="0" err="1"/>
              <a:t>that</a:t>
            </a:r>
            <a:r>
              <a:rPr lang="hr-HR" sz="2000" i="1" dirty="0"/>
              <a:t> i </a:t>
            </a:r>
            <a:r>
              <a:rPr lang="hr-HR" sz="2000" b="1" dirty="0" err="1"/>
              <a:t>which</a:t>
            </a:r>
            <a:br>
              <a:rPr lang="hr-HR" sz="2000" b="1" dirty="0"/>
            </a:br>
            <a:r>
              <a:rPr lang="en-US" sz="2000" b="1" dirty="0"/>
              <a:t>This is the book </a:t>
            </a:r>
            <a:r>
              <a:rPr lang="en-US" sz="2000" b="1" u="sng" dirty="0"/>
              <a:t>which/that </a:t>
            </a:r>
            <a:r>
              <a:rPr lang="en-US" sz="2000" b="1" dirty="0"/>
              <a:t>I told you about.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u="sng" dirty="0"/>
              <a:t>Pročitaj </a:t>
            </a:r>
            <a:r>
              <a:rPr lang="it-IT" sz="2000" i="1" u="sng" dirty="0" err="1"/>
              <a:t>pravila</a:t>
            </a:r>
            <a:r>
              <a:rPr lang="it-IT" sz="2000" i="1" u="sng" dirty="0"/>
              <a:t> i </a:t>
            </a:r>
            <a:r>
              <a:rPr lang="it-IT" sz="2000" i="1" u="sng" dirty="0" err="1"/>
              <a:t>primjere</a:t>
            </a:r>
            <a:r>
              <a:rPr lang="it-IT" sz="2000" i="1" u="sng" dirty="0"/>
              <a:t> u GRAMMAR CORNER </a:t>
            </a:r>
            <a:r>
              <a:rPr lang="it-IT" sz="2000" i="1" u="sng" dirty="0" err="1"/>
              <a:t>na</a:t>
            </a:r>
            <a:r>
              <a:rPr lang="hr-HR" sz="2000" i="1" u="sng" dirty="0"/>
              <a:t> </a:t>
            </a:r>
            <a:r>
              <a:rPr lang="it-IT" sz="2000" i="1" u="sng" dirty="0" err="1"/>
              <a:t>stranici</a:t>
            </a:r>
            <a:r>
              <a:rPr lang="it-IT" sz="2000" i="1" u="sng" dirty="0"/>
              <a:t> 142 u </a:t>
            </a:r>
            <a:r>
              <a:rPr lang="it-IT" sz="2000" i="1" u="sng" dirty="0" err="1"/>
              <a:t>udžbeniku</a:t>
            </a:r>
            <a:r>
              <a:rPr lang="hr-HR" sz="2000" i="1" u="sng" dirty="0"/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C1A9C6B-7133-4DE3-90AD-8B81A73239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52" y="5042297"/>
            <a:ext cx="4920223" cy="6546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46A9DB6-C673-4441-B49C-E561CF75FA4A}"/>
              </a:ext>
            </a:extLst>
          </p:cNvPr>
          <p:cNvSpPr txBox="1">
            <a:spLocks/>
          </p:cNvSpPr>
          <p:nvPr/>
        </p:nvSpPr>
        <p:spPr>
          <a:xfrm>
            <a:off x="5364417" y="4849907"/>
            <a:ext cx="6827583" cy="2097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 and find examples of</a:t>
            </a:r>
            <a:r>
              <a:rPr lang="hr-HR" sz="2000" b="1" dirty="0"/>
              <a:t> </a:t>
            </a:r>
            <a:r>
              <a:rPr lang="en-US" sz="2000" b="1" dirty="0"/>
              <a:t>relative pronouns. Underline them.</a:t>
            </a:r>
            <a:br>
              <a:rPr lang="hr-HR" sz="2000" i="1" dirty="0"/>
            </a:br>
            <a:r>
              <a:rPr lang="pl-PL" sz="2000" i="1" dirty="0"/>
              <a:t>Ponovno pročitaj tekst o emocijama te pronađi i podvuci odnosne zamjenice.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2612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  <p:bldP spid="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" y="-15501"/>
            <a:ext cx="4783932" cy="68262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890" y="1094601"/>
            <a:ext cx="10118493" cy="35572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355459"/>
            <a:ext cx="7178236" cy="563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emotion will appear when this happens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Koji osjećaj će se pojaviti kad se ovo dogodi?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AE49AA3-B205-4837-B2D6-E763BC561D7A}"/>
              </a:ext>
            </a:extLst>
          </p:cNvPr>
          <p:cNvSpPr txBox="1">
            <a:spLocks/>
          </p:cNvSpPr>
          <p:nvPr/>
        </p:nvSpPr>
        <p:spPr>
          <a:xfrm>
            <a:off x="10234601" y="343263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E903AF9-DB15-4F19-9D10-85A8F0958523}"/>
              </a:ext>
            </a:extLst>
          </p:cNvPr>
          <p:cNvSpPr txBox="1">
            <a:spLocks/>
          </p:cNvSpPr>
          <p:nvPr/>
        </p:nvSpPr>
        <p:spPr>
          <a:xfrm>
            <a:off x="10239139" y="269128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B64A58F-8D11-406E-BE25-39DA21A5E3E1}"/>
              </a:ext>
            </a:extLst>
          </p:cNvPr>
          <p:cNvSpPr txBox="1">
            <a:spLocks/>
          </p:cNvSpPr>
          <p:nvPr/>
        </p:nvSpPr>
        <p:spPr>
          <a:xfrm>
            <a:off x="10234603" y="231039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4876200-6FC9-47A5-8842-B3DD44D1CD3B}"/>
              </a:ext>
            </a:extLst>
          </p:cNvPr>
          <p:cNvSpPr txBox="1">
            <a:spLocks/>
          </p:cNvSpPr>
          <p:nvPr/>
        </p:nvSpPr>
        <p:spPr>
          <a:xfrm>
            <a:off x="10234603" y="379477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C9DB294-4497-4891-8603-F57A89B2A1BF}"/>
              </a:ext>
            </a:extLst>
          </p:cNvPr>
          <p:cNvSpPr txBox="1">
            <a:spLocks/>
          </p:cNvSpPr>
          <p:nvPr/>
        </p:nvSpPr>
        <p:spPr>
          <a:xfrm>
            <a:off x="10234602" y="157662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4CFEAF8-AB26-4553-88F0-69D04C4E9F32}"/>
              </a:ext>
            </a:extLst>
          </p:cNvPr>
          <p:cNvSpPr txBox="1">
            <a:spLocks/>
          </p:cNvSpPr>
          <p:nvPr/>
        </p:nvSpPr>
        <p:spPr>
          <a:xfrm>
            <a:off x="10272166" y="415748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DC32264F-BCBE-43BE-974C-7D3A89132A16}"/>
              </a:ext>
            </a:extLst>
          </p:cNvPr>
          <p:cNvSpPr txBox="1">
            <a:spLocks/>
          </p:cNvSpPr>
          <p:nvPr/>
        </p:nvSpPr>
        <p:spPr>
          <a:xfrm>
            <a:off x="10226247" y="1957700"/>
            <a:ext cx="2974468" cy="110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D213B74C-98DC-4A46-BB88-3D08B213FF72}"/>
              </a:ext>
            </a:extLst>
          </p:cNvPr>
          <p:cNvSpPr/>
          <p:nvPr/>
        </p:nvSpPr>
        <p:spPr>
          <a:xfrm>
            <a:off x="4788584" y="5196388"/>
            <a:ext cx="71829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Uvježbati naučeni vokabular možeš i na sljedećim poveznicama: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https://wordwall.net/play/11267/515/827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https://learningapps.org/watch?v=prpgja5un21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68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0" grpId="0"/>
      <p:bldP spid="21" grpId="0"/>
      <p:bldP spid="22" grpId="0"/>
      <p:bldP spid="23" grpId="0"/>
      <p:bldP spid="24" grpId="0"/>
      <p:bldP spid="25" grpId="0"/>
      <p:bldP spid="26" grpId="0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</TotalTime>
  <Words>1420</Words>
  <Application>Microsoft Office PowerPoint</Application>
  <PresentationFormat>Široki zaslon</PresentationFormat>
  <Paragraphs>152</Paragraphs>
  <Slides>16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Tema sustava Office</vt:lpstr>
      <vt:lpstr>Bitmapna slika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311</cp:revision>
  <dcterms:created xsi:type="dcterms:W3CDTF">2020-09-12T11:20:19Z</dcterms:created>
  <dcterms:modified xsi:type="dcterms:W3CDTF">2021-09-18T19:00:51Z</dcterms:modified>
</cp:coreProperties>
</file>